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322" r:id="rId6"/>
    <p:sldId id="307" r:id="rId7"/>
    <p:sldId id="264" r:id="rId8"/>
    <p:sldId id="362" r:id="rId9"/>
    <p:sldId id="327" r:id="rId10"/>
    <p:sldId id="332" r:id="rId11"/>
    <p:sldId id="273" r:id="rId12"/>
    <p:sldId id="352" r:id="rId13"/>
    <p:sldId id="334" r:id="rId14"/>
    <p:sldId id="349" r:id="rId15"/>
    <p:sldId id="351" r:id="rId16"/>
    <p:sldId id="321" r:id="rId17"/>
    <p:sldId id="336" r:id="rId18"/>
    <p:sldId id="358" r:id="rId19"/>
    <p:sldId id="338" r:id="rId20"/>
    <p:sldId id="348" r:id="rId21"/>
    <p:sldId id="345" r:id="rId22"/>
    <p:sldId id="360" r:id="rId23"/>
    <p:sldId id="361" r:id="rId24"/>
    <p:sldId id="315" r:id="rId25"/>
    <p:sldId id="359" r:id="rId26"/>
    <p:sldId id="356" r:id="rId27"/>
    <p:sldId id="353" r:id="rId2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002C7-BD66-1233-61D3-709B42664BA5}" name="Sweet, Quinn A." initials="QS" userId="S::QSweet@washoecounty.gov::a98fdbfe-508f-4048-8764-166d39f72d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F72"/>
    <a:srgbClr val="BE5B7E"/>
    <a:srgbClr val="C35366"/>
    <a:srgbClr val="BA6391"/>
    <a:srgbClr val="00B04C"/>
    <a:srgbClr val="047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F1BD6-95A0-46C6-9485-547FDD859E93}" v="56" dt="2025-05-06T19:00:53.422"/>
    <p1510:client id="{C686C967-1A05-4BF6-B872-67AFB69072FA}" v="69" dt="2025-05-05T22:46:47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ll, Shyanne" userId="97cdcddf-c3ed-4ba4-b0b2-24adec2e91a5" providerId="ADAL" clId="{3C0F1BD6-95A0-46C6-9485-547FDD859E93}"/>
    <pc:docChg chg="modSld">
      <pc:chgData name="Schull, Shyanne" userId="97cdcddf-c3ed-4ba4-b0b2-24adec2e91a5" providerId="ADAL" clId="{3C0F1BD6-95A0-46C6-9485-547FDD859E93}" dt="2025-05-06T19:00:53.422" v="6" actId="20577"/>
      <pc:docMkLst>
        <pc:docMk/>
      </pc:docMkLst>
      <pc:sldChg chg="modNotesTx">
        <pc:chgData name="Schull, Shyanne" userId="97cdcddf-c3ed-4ba4-b0b2-24adec2e91a5" providerId="ADAL" clId="{3C0F1BD6-95A0-46C6-9485-547FDD859E93}" dt="2025-05-06T19:00:19.048" v="2" actId="20577"/>
        <pc:sldMkLst>
          <pc:docMk/>
          <pc:sldMk cId="0" sldId="264"/>
        </pc:sldMkLst>
      </pc:sldChg>
      <pc:sldChg chg="modNotesTx">
        <pc:chgData name="Schull, Shyanne" userId="97cdcddf-c3ed-4ba4-b0b2-24adec2e91a5" providerId="ADAL" clId="{3C0F1BD6-95A0-46C6-9485-547FDD859E93}" dt="2025-05-06T19:00:47.648" v="5" actId="20577"/>
        <pc:sldMkLst>
          <pc:docMk/>
          <pc:sldMk cId="2326753670" sldId="273"/>
        </pc:sldMkLst>
      </pc:sldChg>
      <pc:sldChg chg="modNotesTx">
        <pc:chgData name="Schull, Shyanne" userId="97cdcddf-c3ed-4ba4-b0b2-24adec2e91a5" providerId="ADAL" clId="{3C0F1BD6-95A0-46C6-9485-547FDD859E93}" dt="2025-05-06T19:00:14.604" v="1" actId="20577"/>
        <pc:sldMkLst>
          <pc:docMk/>
          <pc:sldMk cId="285891474" sldId="307"/>
        </pc:sldMkLst>
      </pc:sldChg>
      <pc:sldChg chg="modNotesTx">
        <pc:chgData name="Schull, Shyanne" userId="97cdcddf-c3ed-4ba4-b0b2-24adec2e91a5" providerId="ADAL" clId="{3C0F1BD6-95A0-46C6-9485-547FDD859E93}" dt="2025-05-06T19:00:09.576" v="0" actId="20577"/>
        <pc:sldMkLst>
          <pc:docMk/>
          <pc:sldMk cId="1715162855" sldId="322"/>
        </pc:sldMkLst>
      </pc:sldChg>
      <pc:sldChg chg="modNotesTx">
        <pc:chgData name="Schull, Shyanne" userId="97cdcddf-c3ed-4ba4-b0b2-24adec2e91a5" providerId="ADAL" clId="{3C0F1BD6-95A0-46C6-9485-547FDD859E93}" dt="2025-05-06T19:00:28.517" v="3" actId="20577"/>
        <pc:sldMkLst>
          <pc:docMk/>
          <pc:sldMk cId="503327003" sldId="327"/>
        </pc:sldMkLst>
      </pc:sldChg>
      <pc:sldChg chg="modNotesTx">
        <pc:chgData name="Schull, Shyanne" userId="97cdcddf-c3ed-4ba4-b0b2-24adec2e91a5" providerId="ADAL" clId="{3C0F1BD6-95A0-46C6-9485-547FDD859E93}" dt="2025-05-06T19:00:32.521" v="4" actId="20577"/>
        <pc:sldMkLst>
          <pc:docMk/>
          <pc:sldMk cId="4269689629" sldId="332"/>
        </pc:sldMkLst>
      </pc:sldChg>
      <pc:sldChg chg="modNotesTx">
        <pc:chgData name="Schull, Shyanne" userId="97cdcddf-c3ed-4ba4-b0b2-24adec2e91a5" providerId="ADAL" clId="{3C0F1BD6-95A0-46C6-9485-547FDD859E93}" dt="2025-05-06T19:00:53.422" v="6" actId="20577"/>
        <pc:sldMkLst>
          <pc:docMk/>
          <pc:sldMk cId="4084656381" sldId="3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0959394-2A82-4E4A-A3F2-E846B702C16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6FEC2D0-B05F-4BF1-A977-D744799F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1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2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52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6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0621E-91D0-54C1-B6AF-8044DFC8E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02E19-1A76-F26F-E988-F0082E4ED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CFB5D-118C-11F7-D69F-5382FF18E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4107D-0E60-3001-7AD7-B3FF3CC60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2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920750"/>
            <a:ext cx="5695950" cy="3203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11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49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C5491-3222-EF82-44B2-B2E3DB5E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125E9-F5CB-9C3A-22CE-FB5931272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95E75-AA6E-2993-A635-C4A68D7F5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FBC97-036F-D893-8F4A-D18D684DA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5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9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FCADA0-C68E-9C26-77B7-3DC2014DF7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18D0E01-D483-62F1-437D-1CF0378ABF50}"/>
              </a:ext>
            </a:extLst>
          </p:cNvPr>
          <p:cNvSpPr txBox="1">
            <a:spLocks/>
          </p:cNvSpPr>
          <p:nvPr userDrawn="1"/>
        </p:nvSpPr>
        <p:spPr>
          <a:xfrm>
            <a:off x="1702678" y="4415843"/>
            <a:ext cx="8786646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6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Advisory Board, Director’s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FFFBE-9A65-AAB3-D6CC-DD2650BE3A03}"/>
              </a:ext>
            </a:extLst>
          </p:cNvPr>
          <p:cNvSpPr/>
          <p:nvPr userDrawn="1"/>
        </p:nvSpPr>
        <p:spPr>
          <a:xfrm>
            <a:off x="5091562" y="44034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Light" panose="02000000000000000000" pitchFamily="2" charset="0"/>
              </a:rPr>
              <a:t>Quarter 2 </a:t>
            </a:r>
            <a:endParaRPr lang="en-US"/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421CA2DE-233F-E83E-E626-059B32F0F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5400" y="1524000"/>
            <a:ext cx="1981200" cy="24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658E2EB1-BC9D-2163-5E5B-554F58E33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422DD-8C1D-4958-2C62-84EF0774E7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55A90-CC41-5E1F-9FEB-D4588D7B2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C297C-1F9A-4D3E-AB8C-4E5FCAA4B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5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C016551-54BE-DDF8-0E78-5BD29267B886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C744A1D-FFAF-3A70-5158-CAB78A2906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343249"/>
            <a:ext cx="3988846" cy="48765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04191F-59D5-E1FF-27F6-39AD201980E3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843B14B-2E48-0B4C-6C03-AE76753171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61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806FA-56A2-0082-DE82-DF8AF7545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35624-BD9C-43DC-7779-6B5F19428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F0789-0F6C-02BB-85BB-1CCE61D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E7CE54-75DF-A55D-303C-F05CBA332B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793C8-93C1-3645-9CE6-836D5D7A1337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E9EACC-6BEB-F685-4BA5-BCA8C0F722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C1194-F25E-814B-9304-87CFF248F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D33C1-36D2-1D8D-6D28-EC9E8D97C3D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488A-FB81-88F9-6B01-56E00F658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35624-BD9C-43DC-7779-6B5F19428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F0789-0F6C-02BB-85BB-1CCE61D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E7CE54-75DF-A55D-303C-F05CBA332B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793C8-93C1-3645-9CE6-836D5D7A1337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E9EACC-6BEB-F685-4BA5-BCA8C0F722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C1194-F25E-814B-9304-87CFF248F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D33C1-36D2-1D8D-6D28-EC9E8D97C3D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488A-FB81-88F9-6B01-56E00F658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95461180-BF9B-9E49-540A-CD28AE807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35624-BD9C-43DC-7779-6B5F19428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F0789-0F6C-02BB-85BB-1CCE61D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E7CE54-75DF-A55D-303C-F05CBA332B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793C8-93C1-3645-9CE6-836D5D7A1337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E9EACC-6BEB-F685-4BA5-BCA8C0F722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C1194-F25E-814B-9304-87CFF248F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D33C1-36D2-1D8D-6D28-EC9E8D97C3D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488A-FB81-88F9-6B01-56E00F658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67484942-C44E-9839-18AB-61C06650E9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246417"/>
            <a:ext cx="3988846" cy="4876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9F9C24-3016-1C9C-70BD-892A822A0578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ECC3AC-B0E3-BBEF-323D-BF1F50DBEE7F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F04B08-3C1C-1902-073C-88D048264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CA5D15-B343-80CC-592F-745D2333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A0FCBB-406E-B83C-62F9-23761E81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F5EADF-B882-5583-E3EC-0C76E618FDFF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BC3838-7DFE-FF61-10E8-6A4F969772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1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DAF806-CF8E-0D71-DB4C-FFC84C079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108E6-A9B7-FAA8-B1F9-3A8DD5FE7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95B20-A08B-D3B5-68B3-B09F7A6FA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7A613B-D9FB-4600-C455-0E27217A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455E340-EA92-0EA4-1EA5-7EBA8E76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8886AA9-8A3D-4793-4A62-3BBAD45C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9C2D5-E6AC-16B6-B679-795598B137F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4A4C2-262E-710E-A415-BC6B22CE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108E6-A9B7-FAA8-B1F9-3A8DD5FE7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95B20-A08B-D3B5-68B3-B09F7A6FA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7A613B-D9FB-4600-C455-0E27217A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455E340-EA92-0EA4-1EA5-7EBA8E76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8886AA9-8A3D-4793-4A62-3BBAD45C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9C2D5-E6AC-16B6-B679-795598B137F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4A4C2-262E-710E-A415-BC6B22CE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57CFB2E1-33BB-F2DF-8BBD-4A70CAD05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108E6-A9B7-FAA8-B1F9-3A8DD5FE7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95B20-A08B-D3B5-68B3-B09F7A6FA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7A613B-D9FB-4600-C455-0E27217A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455E340-EA92-0EA4-1EA5-7EBA8E76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8886AA9-8A3D-4793-4A62-3BBAD45C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9C2D5-E6AC-16B6-B679-795598B137F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4A4C2-262E-710E-A415-BC6B22CE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84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81AD055-402F-4728-BD5C-68C69ECBF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259115"/>
            <a:ext cx="3988846" cy="487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5B15D-21E3-F5D0-2F66-9AB5B6061F29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C8771-254F-2E49-3063-96D22E15D811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90B79E-0EA0-68A0-D2AC-54C2F2BC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EB5484-4F3A-33B4-E19D-148F4A07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E54051-6552-0AD1-77D5-894D6B6D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8B4A4-580E-C610-177D-F5DEF552DDF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8867FF-F8D1-F46C-C9C1-10AF1ECB66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6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0BA5E56-CC02-A5B3-32D3-93EFBFD14C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600" y="28575"/>
            <a:ext cx="9296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4B06DA-49CD-98A0-5F25-EA08C3A9C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5F2C1E5-64C6-B877-5AA3-44AE91D6F7F2}"/>
              </a:ext>
            </a:extLst>
          </p:cNvPr>
          <p:cNvSpPr txBox="1">
            <a:spLocks/>
          </p:cNvSpPr>
          <p:nvPr userDrawn="1"/>
        </p:nvSpPr>
        <p:spPr>
          <a:xfrm>
            <a:off x="809052" y="1249102"/>
            <a:ext cx="3381947" cy="24846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Animal Intake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endParaRPr lang="en-US" sz="5000" b="1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9C34003A-A8A0-7F57-E0F5-917800990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052" y="4837253"/>
            <a:ext cx="1338550" cy="16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1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6A598B-C5BE-B12C-5E69-97D882E5F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54BB7-80F2-2980-4545-FF8792675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CE5C4-2A5E-0F6E-781B-29A292104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C41481-E99A-AF5D-752E-81CF8F11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25669C-B26D-EC35-0A02-35ECB36E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C2F09F-58C4-CCCE-2C94-5B20DE96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82E55-B6A9-D94B-4434-EE15ADFD820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2AD709-959B-B706-7DF2-55005E6D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54BB7-80F2-2980-4545-FF8792675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CE5C4-2A5E-0F6E-781B-29A292104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C41481-E99A-AF5D-752E-81CF8F11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25669C-B26D-EC35-0A02-35ECB36E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C2F09F-58C4-CCCE-2C94-5B20DE96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82E55-B6A9-D94B-4434-EE15ADFD820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2AD709-959B-B706-7DF2-55005E6D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2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80F6902D-EC5E-C756-B411-FF08D2CED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54BB7-80F2-2980-4545-FF8792675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CE5C4-2A5E-0F6E-781B-29A292104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C41481-E99A-AF5D-752E-81CF8F11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25669C-B26D-EC35-0A02-35ECB36E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C2F09F-58C4-CCCE-2C94-5B20DE96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82E55-B6A9-D94B-4434-EE15ADFD820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2AD709-959B-B706-7DF2-55005E6D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7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67A28825-FE00-AC63-FE41-4C9B58D33E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182008"/>
            <a:ext cx="3988846" cy="487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ED8ABB-35A6-8B14-9240-A89519B972E7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552C1-4A42-136C-908B-187D62E18FF5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9252DF-9E31-DD2C-23A2-6B4BACAD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001D7C-6EAF-DE46-CB27-63BC9D5C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2B0B406-1398-0E62-C036-28F1FD6E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8454B2-5C3E-C9FC-1E75-091693C1DDCC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C687B7-02AF-124E-AE12-FADBBBD01E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4CFBBF1-4FEF-ABBF-EEFF-761A693632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381000" y="304800"/>
            <a:ext cx="4674646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0" y="1268625"/>
            <a:ext cx="5867400" cy="26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E25B54-7086-0347-B148-B6E32A1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072121-8659-6C4C-8001-64A77A0A0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8E35F6-50F9-3F40-825C-1A26F39D8BC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EBE30-7E7A-053E-6C66-D43F7D5F9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25534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3EADB-64EE-624D-AA14-279AFEE7595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ED668A-304A-A54A-9379-015E25A2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7A0AF98-AF22-CF45-BE4F-7691C3B2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C31C73-B079-1769-C573-0875EF559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AE65E852-BD97-1C8D-C965-3191BD92A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25C7C-19DD-F84B-AC5A-D8089C1C7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CA0885-946A-1348-8195-8568DA11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42357-1115-6342-8BD7-DF484827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3691-B58B-874F-A27C-71D44DB4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F817-33C7-9D43-AD7F-2519AFB6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E39A4-3217-1945-A63E-CBA155BC626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BBE3F7-40CA-A840-B829-A5D5B148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B3E24F-49F5-8544-BCED-F38CCB9D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AF597-EAD4-C302-9EAE-96D60E71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E6FAD3D3-FED5-FC9F-F843-9A9E22EDD8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304800"/>
            <a:ext cx="4674646" cy="5715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FB37F1-A2B5-7BAF-AC33-A9B389C356EB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BBE3F7-40CA-A840-B829-A5D5B148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B3E24F-49F5-8544-BCED-F38CCB9D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442"/>
            <a:ext cx="10515600" cy="4487958"/>
          </a:xfrm>
        </p:spPr>
        <p:txBody>
          <a:bodyPr/>
          <a:lstStyle>
            <a:lvl1pPr>
              <a:defRPr sz="22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2B327D3-15DC-2783-049C-E8C10AEF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8998F31-956C-7F4E-D6B5-91916832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B0E62ED-ADD0-EF7C-1C8B-DC056193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95398E-3BA9-22CE-81A6-52A3577F209B}"/>
              </a:ext>
            </a:extLst>
          </p:cNvPr>
          <p:cNvSpPr/>
          <p:nvPr userDrawn="1"/>
        </p:nvSpPr>
        <p:spPr>
          <a:xfrm>
            <a:off x="0" y="0"/>
            <a:ext cx="12192000" cy="2632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CED21D-60B3-F050-C42D-355B7568D047}"/>
              </a:ext>
            </a:extLst>
          </p:cNvPr>
          <p:cNvSpPr/>
          <p:nvPr userDrawn="1"/>
        </p:nvSpPr>
        <p:spPr>
          <a:xfrm>
            <a:off x="0" y="257176"/>
            <a:ext cx="12192000" cy="76200"/>
          </a:xfrm>
          <a:prstGeom prst="rect">
            <a:avLst/>
          </a:prstGeom>
          <a:solidFill>
            <a:srgbClr val="0476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0865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422DD-8C1D-4958-2C62-84EF0774E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55A90-CC41-5E1F-9FEB-D4588D7B2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C297C-1F9A-4D3E-AB8C-4E5FCAA4B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4CE1D-3AE0-5638-FDA7-635DA768C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422DD-8C1D-4958-2C62-84EF0774E7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55A90-CC41-5E1F-9FEB-D4588D7B2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C297C-1F9A-4D3E-AB8C-4E5FCAA4B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71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93C8-93C1-3645-9CE6-836D5D7A133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4" r:id="rId3"/>
    <p:sldLayoutId id="2147483649" r:id="rId4"/>
    <p:sldLayoutId id="2147483660" r:id="rId5"/>
    <p:sldLayoutId id="2147483650" r:id="rId6"/>
    <p:sldLayoutId id="2147483664" r:id="rId7"/>
    <p:sldLayoutId id="2147483652" r:id="rId8"/>
    <p:sldLayoutId id="2147483662" r:id="rId9"/>
    <p:sldLayoutId id="2147483663" r:id="rId10"/>
    <p:sldLayoutId id="2147483665" r:id="rId11"/>
    <p:sldLayoutId id="2147483666" r:id="rId12"/>
    <p:sldLayoutId id="2147483655" r:id="rId13"/>
    <p:sldLayoutId id="2147483667" r:id="rId14"/>
    <p:sldLayoutId id="2147483668" r:id="rId15"/>
    <p:sldLayoutId id="2147483669" r:id="rId16"/>
    <p:sldLayoutId id="2147483656" r:id="rId17"/>
    <p:sldLayoutId id="2147483670" r:id="rId18"/>
    <p:sldLayoutId id="2147483671" r:id="rId19"/>
    <p:sldLayoutId id="2147483657" r:id="rId20"/>
    <p:sldLayoutId id="2147483672" r:id="rId21"/>
    <p:sldLayoutId id="2147483673" r:id="rId22"/>
    <p:sldLayoutId id="2147483674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hotos.google.com/photo/AF1QipNrENFPhgrdCaQUw18lj0MD9uhrr__iliQXs9Hs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364" y="-404311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676400" y="4572000"/>
            <a:ext cx="9677400" cy="16591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4216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Animal Services Advisory Board, Director’s Report</a:t>
            </a:r>
            <a:endParaRPr lang="en-US" b="1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  <a:p>
            <a:pPr marL="0" indent="0" algn="ctr">
              <a:lnSpc>
                <a:spcPct val="174216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FY 25, Quarter 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807DC-4FC6-C74D-9A66-E7ED82B93F95}"/>
              </a:ext>
            </a:extLst>
          </p:cNvPr>
          <p:cNvSpPr/>
          <p:nvPr/>
        </p:nvSpPr>
        <p:spPr>
          <a:xfrm>
            <a:off x="6003636" y="440340"/>
            <a:ext cx="184730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pc="600">
              <a:solidFill>
                <a:schemeClr val="bg1"/>
              </a:solidFill>
              <a:latin typeface="Roboto Slab Light"/>
              <a:ea typeface="Roboto Slab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E4642-5993-4291-B752-46787A5252C3}"/>
              </a:ext>
            </a:extLst>
          </p:cNvPr>
          <p:cNvSpPr txBox="1"/>
          <p:nvPr/>
        </p:nvSpPr>
        <p:spPr>
          <a:xfrm>
            <a:off x="1019907" y="1940890"/>
            <a:ext cx="2892669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Euthanasia Reasons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E989E9-D4DA-26C8-6CCE-23C583E8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825895"/>
            <a:ext cx="6780700" cy="3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9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B70B9-4E47-BD08-49AE-1CD0045EC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D1B3A-3C06-26A5-E148-7BDB6F1E7AB2}"/>
              </a:ext>
            </a:extLst>
          </p:cNvPr>
          <p:cNvSpPr txBox="1"/>
          <p:nvPr/>
        </p:nvSpPr>
        <p:spPr>
          <a:xfrm>
            <a:off x="-114299" y="5490971"/>
            <a:ext cx="10014437" cy="1159200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Fiscal Yearly Euthanasia Dogs  </a:t>
            </a:r>
          </a:p>
        </p:txBody>
      </p:sp>
      <p:pic>
        <p:nvPicPr>
          <p:cNvPr id="2" name="Picture 1" descr="Chart, bar chart&#10;&#10;AI-generated content may be incorrect.">
            <a:extLst>
              <a:ext uri="{FF2B5EF4-FFF2-40B4-BE49-F238E27FC236}">
                <a16:creationId xmlns:a16="http://schemas.microsoft.com/office/drawing/2014/main" id="{98AB8870-01FD-1382-1E90-5D43D1CF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47" y="390832"/>
            <a:ext cx="7859324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60CC7-D122-4377-59C6-9DD073D2E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DD243-E86C-8229-F3A1-59B9C5420FF1}"/>
              </a:ext>
            </a:extLst>
          </p:cNvPr>
          <p:cNvSpPr txBox="1"/>
          <p:nvPr/>
        </p:nvSpPr>
        <p:spPr>
          <a:xfrm>
            <a:off x="699713" y="248038"/>
            <a:ext cx="7635395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Fiscal Yearly Euthanasia Cats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04CE10-7A91-9FE4-8FA0-8FF14265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032" y="1966293"/>
            <a:ext cx="7985935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03F41AC-F690-4E67-BC22-50049D14C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9BBCA1-89BA-4CF6-9CE0-7E8BEB04C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accent2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94261F-1ED3-4E90-88E6-134791440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716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dog sitting in a car&#10;&#10;AI-generated content may be incorrect.">
            <a:extLst>
              <a:ext uri="{FF2B5EF4-FFF2-40B4-BE49-F238E27FC236}">
                <a16:creationId xmlns:a16="http://schemas.microsoft.com/office/drawing/2014/main" id="{8C2F71C8-6E36-9F58-42E2-ED5ABDCF62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2533" r="-1" b="-1"/>
          <a:stretch/>
        </p:blipFill>
        <p:spPr>
          <a:xfrm>
            <a:off x="6902452" y="6716"/>
            <a:ext cx="5289548" cy="6851284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9B9E5-658D-4FAC-6202-5B928C6A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2"/>
            <a:ext cx="5347266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000">
                <a:solidFill>
                  <a:srgbClr val="FFFFFF"/>
                </a:solidFill>
                <a:cs typeface="Roboto Slab" pitchFamily="2" charset="0"/>
              </a:rPr>
              <a:t>Field Services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65D8A2-EC69-49A4-8897-4C4FE08B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696" y="1606411"/>
            <a:ext cx="46545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27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1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6289F-46AB-F718-E9A0-1282DA2516CA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All Field Service Calls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17A3F-F94E-D622-81CC-D7950840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628" y="1966293"/>
            <a:ext cx="8206743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4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3DB7-D410-E986-C537-AA18E0C7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Welfare Related Calls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6B9D40-60FC-E864-1DE8-2A627A8C2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6214" y="1379538"/>
            <a:ext cx="8279571" cy="44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4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0C68C-1CF6-54D4-6F84-EF65D114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0005" b="2135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D6BED-6023-91A9-9C14-ED79EACBED01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Outreach Programs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2628900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>
            <a:off x="685800" y="3506932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4384964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5262996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803072" y="1868709"/>
            <a:ext cx="424451" cy="4244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835984" y="1998597"/>
            <a:ext cx="391539" cy="545945"/>
          </a:xfrm>
          <a:custGeom>
            <a:avLst/>
            <a:gdLst/>
            <a:ahLst/>
            <a:cxnLst/>
            <a:rect l="l" t="t" r="r" b="b"/>
            <a:pathLst>
              <a:path w="587309" h="818917">
                <a:moveTo>
                  <a:pt x="0" y="0"/>
                </a:moveTo>
                <a:lnTo>
                  <a:pt x="587309" y="0"/>
                </a:lnTo>
                <a:lnTo>
                  <a:pt x="587309" y="818918"/>
                </a:lnTo>
                <a:lnTo>
                  <a:pt x="0" y="818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/>
          <p:nvPr/>
        </p:nvGrpSpPr>
        <p:grpSpPr>
          <a:xfrm>
            <a:off x="689305" y="2843005"/>
            <a:ext cx="684897" cy="479099"/>
            <a:chOff x="0" y="0"/>
            <a:chExt cx="1107369" cy="774627"/>
          </a:xfrm>
        </p:grpSpPr>
        <p:sp>
          <p:nvSpPr>
            <p:cNvPr id="11" name="Freeform 11"/>
            <p:cNvSpPr/>
            <p:nvPr/>
          </p:nvSpPr>
          <p:spPr>
            <a:xfrm>
              <a:off x="17122" y="0"/>
              <a:ext cx="1073126" cy="755245"/>
            </a:xfrm>
            <a:custGeom>
              <a:avLst/>
              <a:gdLst/>
              <a:ahLst/>
              <a:cxnLst/>
              <a:rect l="l" t="t" r="r" b="b"/>
              <a:pathLst>
                <a:path w="1073126" h="755245">
                  <a:moveTo>
                    <a:pt x="558473" y="743974"/>
                  </a:moveTo>
                  <a:lnTo>
                    <a:pt x="1068337" y="30654"/>
                  </a:lnTo>
                  <a:cubicBezTo>
                    <a:pt x="1072559" y="24746"/>
                    <a:pt x="1073126" y="16974"/>
                    <a:pt x="1069804" y="10516"/>
                  </a:cubicBezTo>
                  <a:cubicBezTo>
                    <a:pt x="1066482" y="4059"/>
                    <a:pt x="1059830" y="0"/>
                    <a:pt x="1052568" y="0"/>
                  </a:cubicBezTo>
                  <a:lnTo>
                    <a:pt x="20557" y="0"/>
                  </a:lnTo>
                  <a:cubicBezTo>
                    <a:pt x="13296" y="0"/>
                    <a:pt x="6643" y="4059"/>
                    <a:pt x="3321" y="10516"/>
                  </a:cubicBezTo>
                  <a:cubicBezTo>
                    <a:pt x="0" y="16974"/>
                    <a:pt x="566" y="24746"/>
                    <a:pt x="4789" y="30654"/>
                  </a:cubicBezTo>
                  <a:lnTo>
                    <a:pt x="514652" y="743974"/>
                  </a:lnTo>
                  <a:cubicBezTo>
                    <a:pt x="519708" y="751047"/>
                    <a:pt x="527868" y="755245"/>
                    <a:pt x="536563" y="755245"/>
                  </a:cubicBezTo>
                  <a:cubicBezTo>
                    <a:pt x="545257" y="755245"/>
                    <a:pt x="553417" y="751047"/>
                    <a:pt x="558473" y="743974"/>
                  </a:cubicBez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3026" y="26756"/>
              <a:ext cx="761316" cy="3882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75898" y="2940920"/>
            <a:ext cx="458093" cy="383080"/>
          </a:xfrm>
          <a:custGeom>
            <a:avLst/>
            <a:gdLst/>
            <a:ahLst/>
            <a:cxnLst/>
            <a:rect l="l" t="t" r="r" b="b"/>
            <a:pathLst>
              <a:path w="687139" h="574620">
                <a:moveTo>
                  <a:pt x="0" y="0"/>
                </a:moveTo>
                <a:lnTo>
                  <a:pt x="687139" y="0"/>
                </a:lnTo>
                <a:lnTo>
                  <a:pt x="687139" y="574619"/>
                </a:lnTo>
                <a:lnTo>
                  <a:pt x="0" y="574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736267" y="4656729"/>
            <a:ext cx="360717" cy="419743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07127" y="4555837"/>
            <a:ext cx="487200" cy="489034"/>
          </a:xfrm>
          <a:custGeom>
            <a:avLst/>
            <a:gdLst/>
            <a:ahLst/>
            <a:cxnLst/>
            <a:rect l="l" t="t" r="r" b="b"/>
            <a:pathLst>
              <a:path w="730800" h="733551">
                <a:moveTo>
                  <a:pt x="0" y="0"/>
                </a:moveTo>
                <a:lnTo>
                  <a:pt x="730801" y="0"/>
                </a:lnTo>
                <a:lnTo>
                  <a:pt x="730801" y="733550"/>
                </a:lnTo>
                <a:lnTo>
                  <a:pt x="0" y="733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AutoShape 18"/>
          <p:cNvSpPr/>
          <p:nvPr/>
        </p:nvSpPr>
        <p:spPr>
          <a:xfrm>
            <a:off x="685800" y="6138718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767352" y="5579211"/>
            <a:ext cx="360717" cy="419743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38212" y="5478318"/>
            <a:ext cx="487200" cy="489034"/>
          </a:xfrm>
          <a:custGeom>
            <a:avLst/>
            <a:gdLst/>
            <a:ahLst/>
            <a:cxnLst/>
            <a:rect l="l" t="t" r="r" b="b"/>
            <a:pathLst>
              <a:path w="730800" h="733551">
                <a:moveTo>
                  <a:pt x="0" y="0"/>
                </a:moveTo>
                <a:lnTo>
                  <a:pt x="730800" y="0"/>
                </a:lnTo>
                <a:lnTo>
                  <a:pt x="730800" y="733551"/>
                </a:lnTo>
                <a:lnTo>
                  <a:pt x="0" y="733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AutoShape 23"/>
          <p:cNvSpPr/>
          <p:nvPr/>
        </p:nvSpPr>
        <p:spPr>
          <a:xfrm>
            <a:off x="685800" y="1753178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685800" y="3732519"/>
            <a:ext cx="684897" cy="479099"/>
            <a:chOff x="0" y="0"/>
            <a:chExt cx="1107369" cy="774627"/>
          </a:xfrm>
        </p:grpSpPr>
        <p:sp>
          <p:nvSpPr>
            <p:cNvPr id="25" name="Freeform 25"/>
            <p:cNvSpPr/>
            <p:nvPr/>
          </p:nvSpPr>
          <p:spPr>
            <a:xfrm>
              <a:off x="17122" y="0"/>
              <a:ext cx="1073126" cy="755245"/>
            </a:xfrm>
            <a:custGeom>
              <a:avLst/>
              <a:gdLst/>
              <a:ahLst/>
              <a:cxnLst/>
              <a:rect l="l" t="t" r="r" b="b"/>
              <a:pathLst>
                <a:path w="1073126" h="755245">
                  <a:moveTo>
                    <a:pt x="558473" y="743974"/>
                  </a:moveTo>
                  <a:lnTo>
                    <a:pt x="1068337" y="30654"/>
                  </a:lnTo>
                  <a:cubicBezTo>
                    <a:pt x="1072559" y="24746"/>
                    <a:pt x="1073126" y="16974"/>
                    <a:pt x="1069804" y="10516"/>
                  </a:cubicBezTo>
                  <a:cubicBezTo>
                    <a:pt x="1066482" y="4059"/>
                    <a:pt x="1059830" y="0"/>
                    <a:pt x="1052568" y="0"/>
                  </a:cubicBezTo>
                  <a:lnTo>
                    <a:pt x="20557" y="0"/>
                  </a:lnTo>
                  <a:cubicBezTo>
                    <a:pt x="13296" y="0"/>
                    <a:pt x="6643" y="4059"/>
                    <a:pt x="3321" y="10516"/>
                  </a:cubicBezTo>
                  <a:cubicBezTo>
                    <a:pt x="0" y="16974"/>
                    <a:pt x="566" y="24746"/>
                    <a:pt x="4789" y="30654"/>
                  </a:cubicBezTo>
                  <a:lnTo>
                    <a:pt x="514652" y="743974"/>
                  </a:lnTo>
                  <a:cubicBezTo>
                    <a:pt x="519708" y="751047"/>
                    <a:pt x="527868" y="755245"/>
                    <a:pt x="536563" y="755245"/>
                  </a:cubicBezTo>
                  <a:cubicBezTo>
                    <a:pt x="545257" y="755245"/>
                    <a:pt x="553417" y="751047"/>
                    <a:pt x="558473" y="743974"/>
                  </a:cubicBez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3026" y="26756"/>
              <a:ext cx="761316" cy="3882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772393" y="3830434"/>
            <a:ext cx="458093" cy="383080"/>
          </a:xfrm>
          <a:custGeom>
            <a:avLst/>
            <a:gdLst/>
            <a:ahLst/>
            <a:cxnLst/>
            <a:rect l="l" t="t" r="r" b="b"/>
            <a:pathLst>
              <a:path w="687139" h="574620">
                <a:moveTo>
                  <a:pt x="0" y="0"/>
                </a:moveTo>
                <a:lnTo>
                  <a:pt x="687139" y="0"/>
                </a:lnTo>
                <a:lnTo>
                  <a:pt x="687139" y="574619"/>
                </a:lnTo>
                <a:lnTo>
                  <a:pt x="0" y="574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/>
          <p:nvPr/>
        </p:nvGrpSpPr>
        <p:grpSpPr>
          <a:xfrm>
            <a:off x="8332750" y="1933653"/>
            <a:ext cx="545945" cy="54594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55C8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grpSp>
        <p:nvGrpSpPr>
          <p:cNvPr id="31" name="Group 31"/>
          <p:cNvGrpSpPr/>
          <p:nvPr/>
        </p:nvGrpSpPr>
        <p:grpSpPr>
          <a:xfrm rot="10800000">
            <a:off x="8331993" y="3716206"/>
            <a:ext cx="545945" cy="545945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55C8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332750" y="5453009"/>
            <a:ext cx="545945" cy="54594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55C8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600073" y="2044700"/>
            <a:ext cx="231816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CARES Support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00074" y="2888093"/>
            <a:ext cx="3073233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Pet food (Seniors served)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00073" y="4687403"/>
            <a:ext cx="231816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Vaccines Given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826454" y="2035175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43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826454" y="2878569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320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22950" y="4739601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553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509741" y="1261638"/>
            <a:ext cx="179926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757">
                <a:solidFill>
                  <a:srgbClr val="191919"/>
                </a:solidFill>
                <a:latin typeface="Aileron Bold"/>
                <a:ea typeface="Aileron Bold"/>
                <a:cs typeface="Aileron Bold"/>
                <a:sym typeface="Aileron Bold"/>
              </a:rPr>
              <a:t>Q3 FY 25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61434" y="1261638"/>
            <a:ext cx="179926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757">
                <a:solidFill>
                  <a:srgbClr val="191919"/>
                </a:solidFill>
                <a:latin typeface="Aileron Bold"/>
                <a:ea typeface="Aileron Bold"/>
                <a:cs typeface="Aileron Bold"/>
                <a:sym typeface="Aileron Bold"/>
              </a:rPr>
              <a:t>Q3 FY 24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00073" y="5643502"/>
            <a:ext cx="231816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Pets vaccinated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826454" y="5617633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351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596570" y="3777607"/>
            <a:ext cx="323643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Pet food (Pets served)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2950" y="3768083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523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48C0A1C-5F64-58AA-AC1D-8547B806F3F7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Vaccine Clinics &amp; Pet Food Distribution</a:t>
            </a:r>
            <a:endParaRPr lang="en-US" sz="3200" b="1" i="0" kern="120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63" name="TextBox 30">
            <a:extLst>
              <a:ext uri="{FF2B5EF4-FFF2-40B4-BE49-F238E27FC236}">
                <a16:creationId xmlns:a16="http://schemas.microsoft.com/office/drawing/2014/main" id="{0BFD0A15-8BBE-BC42-5FFB-AED513D5E70B}"/>
              </a:ext>
            </a:extLst>
          </p:cNvPr>
          <p:cNvSpPr txBox="1"/>
          <p:nvPr/>
        </p:nvSpPr>
        <p:spPr>
          <a:xfrm>
            <a:off x="8468223" y="2826214"/>
            <a:ext cx="272973" cy="49689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endParaRPr sz="1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9F651D-07AA-8DE0-C6F9-7A06C58FE2D8}"/>
              </a:ext>
            </a:extLst>
          </p:cNvPr>
          <p:cNvSpPr txBox="1"/>
          <p:nvPr/>
        </p:nvSpPr>
        <p:spPr>
          <a:xfrm>
            <a:off x="5445199" y="1937478"/>
            <a:ext cx="90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85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BF38D2-CAF0-637D-7C8A-A4D59950DC8B}"/>
              </a:ext>
            </a:extLst>
          </p:cNvPr>
          <p:cNvSpPr txBox="1"/>
          <p:nvPr/>
        </p:nvSpPr>
        <p:spPr>
          <a:xfrm>
            <a:off x="5406372" y="2820310"/>
            <a:ext cx="78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234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07BC2D-CF30-9721-6C4E-DC6A3271F382}"/>
              </a:ext>
            </a:extLst>
          </p:cNvPr>
          <p:cNvSpPr txBox="1"/>
          <p:nvPr/>
        </p:nvSpPr>
        <p:spPr>
          <a:xfrm>
            <a:off x="5424969" y="3696216"/>
            <a:ext cx="71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517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5B13D1-B5B1-2228-7611-37E3E172C837}"/>
              </a:ext>
            </a:extLst>
          </p:cNvPr>
          <p:cNvSpPr txBox="1"/>
          <p:nvPr/>
        </p:nvSpPr>
        <p:spPr>
          <a:xfrm>
            <a:off x="5475245" y="4669699"/>
            <a:ext cx="87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1,765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DCC4D6A-AC22-9007-9C5A-ABA49628B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993" y="2849487"/>
            <a:ext cx="542591" cy="560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74BA31B-B211-261A-EE69-25A597306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3876" y="4626137"/>
            <a:ext cx="542591" cy="56697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7CA144B-801C-DB0B-4D06-73F66848BC2F}"/>
              </a:ext>
            </a:extLst>
          </p:cNvPr>
          <p:cNvSpPr txBox="1"/>
          <p:nvPr/>
        </p:nvSpPr>
        <p:spPr>
          <a:xfrm>
            <a:off x="5445199" y="5521252"/>
            <a:ext cx="6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753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532020" y="1248124"/>
            <a:ext cx="6137789" cy="1522143"/>
            <a:chOff x="0" y="-66675"/>
            <a:chExt cx="12275578" cy="3044287"/>
          </a:xfrm>
        </p:grpSpPr>
        <p:sp>
          <p:nvSpPr>
            <p:cNvPr id="26" name="AutoShape 26"/>
            <p:cNvSpPr/>
            <p:nvPr/>
          </p:nvSpPr>
          <p:spPr>
            <a:xfrm>
              <a:off x="1541341" y="650329"/>
              <a:ext cx="3713571" cy="28249"/>
            </a:xfrm>
            <a:prstGeom prst="line">
              <a:avLst/>
            </a:prstGeom>
            <a:ln w="73025" cap="flat">
              <a:solidFill>
                <a:srgbClr val="243762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12648"/>
              <a:ext cx="2036518" cy="2369766"/>
              <a:chOff x="0" y="0"/>
              <a:chExt cx="6985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24376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687358" y="-66675"/>
              <a:ext cx="5135110" cy="726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>
                <a:lnSpc>
                  <a:spcPts val="3123"/>
                </a:lnSpc>
                <a:spcBef>
                  <a:spcPct val="0"/>
                </a:spcBef>
              </a:pPr>
              <a:r>
                <a:rPr lang="en-US" sz="2230" spc="71">
                  <a:solidFill>
                    <a:srgbClr val="000000"/>
                  </a:solidFill>
                  <a:latin typeface="Barlow Semi-Bold"/>
                  <a:ea typeface="Barlow Semi-Bold"/>
                  <a:cs typeface="Barlow Semi-Bold"/>
                  <a:sym typeface="Barlow Semi-Bold"/>
                </a:rPr>
                <a:t>Clinics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687358" y="892039"/>
              <a:ext cx="9588220" cy="2085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7"/>
                </a:lnSpc>
              </a:pPr>
              <a:r>
                <a:rPr lang="en-US" sz="1824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Vaccination clinics (3)</a:t>
              </a:r>
            </a:p>
            <a:p>
              <a:pPr marL="393943" lvl="1" indent="-196972">
                <a:lnSpc>
                  <a:spcPts val="1824"/>
                </a:lnSpc>
                <a:buFont typeface="Arial"/>
                <a:buChar char="•"/>
              </a:pPr>
              <a:r>
                <a:rPr lang="en-US" sz="1824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351 </a:t>
              </a:r>
              <a:r>
                <a:rPr lang="en-US" sz="1824" spc="95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pets served</a:t>
              </a:r>
            </a:p>
            <a:p>
              <a:pPr marL="393943" lvl="1" indent="-196972">
                <a:lnSpc>
                  <a:spcPts val="1824"/>
                </a:lnSpc>
                <a:buFont typeface="Arial"/>
                <a:buChar char="•"/>
              </a:pPr>
              <a:r>
                <a:rPr lang="en-US" sz="1824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258 </a:t>
              </a:r>
              <a:r>
                <a:rPr lang="en-US" sz="1824" spc="95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rabies vaccines administered</a:t>
              </a:r>
            </a:p>
            <a:p>
              <a:pPr marL="393943" lvl="1" indent="-196972">
                <a:lnSpc>
                  <a:spcPts val="1824"/>
                </a:lnSpc>
                <a:buFont typeface="Arial"/>
                <a:buChar char="•"/>
              </a:pPr>
              <a:r>
                <a:rPr lang="en-US" sz="1824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136 </a:t>
              </a:r>
              <a:r>
                <a:rPr lang="en-US" sz="1824" spc="95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microchips implanted or registered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97226" y="605391"/>
              <a:ext cx="1242068" cy="1055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 spc="136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3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37057" y="4785378"/>
            <a:ext cx="6867954" cy="1225700"/>
            <a:chOff x="0" y="-66675"/>
            <a:chExt cx="13735905" cy="2451400"/>
          </a:xfrm>
        </p:grpSpPr>
        <p:sp>
          <p:nvSpPr>
            <p:cNvPr id="34" name="AutoShape 34"/>
            <p:cNvSpPr/>
            <p:nvPr/>
          </p:nvSpPr>
          <p:spPr>
            <a:xfrm>
              <a:off x="1639293" y="669794"/>
              <a:ext cx="9296617" cy="47486"/>
            </a:xfrm>
            <a:prstGeom prst="line">
              <a:avLst/>
            </a:prstGeom>
            <a:ln w="73025" cap="flat">
              <a:solidFill>
                <a:srgbClr val="55C88D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14959"/>
              <a:ext cx="2036518" cy="2369766"/>
              <a:chOff x="0" y="0"/>
              <a:chExt cx="6985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55C88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687358" y="-66675"/>
              <a:ext cx="11048547" cy="726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>
                <a:lnSpc>
                  <a:spcPts val="3123"/>
                </a:lnSpc>
                <a:spcBef>
                  <a:spcPct val="0"/>
                </a:spcBef>
              </a:pPr>
              <a:r>
                <a:rPr lang="en-US" sz="2230" spc="71">
                  <a:solidFill>
                    <a:srgbClr val="000000"/>
                  </a:solidFill>
                  <a:latin typeface="Barlow Semi-Bold"/>
                  <a:ea typeface="Barlow Semi-Bold"/>
                  <a:cs typeface="Barlow Semi-Bold"/>
                  <a:sym typeface="Barlow Semi-Bold"/>
                </a:rPr>
                <a:t>Pet food Distribution events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97226" y="607702"/>
              <a:ext cx="1242068" cy="1055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 spc="136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3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32020" y="2876574"/>
            <a:ext cx="7512941" cy="1938830"/>
            <a:chOff x="0" y="-462609"/>
            <a:chExt cx="15025881" cy="3877660"/>
          </a:xfrm>
        </p:grpSpPr>
        <p:sp>
          <p:nvSpPr>
            <p:cNvPr id="42" name="AutoShape 42"/>
            <p:cNvSpPr/>
            <p:nvPr/>
          </p:nvSpPr>
          <p:spPr>
            <a:xfrm>
              <a:off x="1639294" y="273861"/>
              <a:ext cx="6572338" cy="8784"/>
            </a:xfrm>
            <a:prstGeom prst="line">
              <a:avLst/>
            </a:prstGeom>
            <a:ln w="73025" cap="flat">
              <a:solidFill>
                <a:srgbClr val="FF7784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0" y="-380996"/>
              <a:ext cx="2036518" cy="2369766"/>
              <a:chOff x="0" y="-135807"/>
              <a:chExt cx="6985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135807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778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9891" tIns="39891" rIns="39891" bIns="39891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687356" y="636855"/>
              <a:ext cx="12338525" cy="2778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NV Energy Dog Safety presentation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Washoe County Leadership academy Tour of WCRAS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CERT Disaster Preparedness Presentation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Jordan’s Way fundraiser for Res-Que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Spay/Neuter Awareness Month</a:t>
              </a:r>
            </a:p>
            <a:p>
              <a:pPr>
                <a:lnSpc>
                  <a:spcPts val="1826"/>
                </a:lnSpc>
              </a:pPr>
              <a:endParaRPr lang="en-US" sz="1826" spc="95">
                <a:solidFill>
                  <a:srgbClr val="00000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2687358" y="-462609"/>
              <a:ext cx="11048547" cy="726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>
                <a:lnSpc>
                  <a:spcPts val="3123"/>
                </a:lnSpc>
                <a:spcBef>
                  <a:spcPct val="0"/>
                </a:spcBef>
              </a:pPr>
              <a:r>
                <a:rPr lang="en-US" sz="2230" spc="71">
                  <a:solidFill>
                    <a:srgbClr val="000000"/>
                  </a:solidFill>
                  <a:latin typeface="Barlow Semi-Bold"/>
                  <a:ea typeface="Barlow Semi-Bold"/>
                  <a:cs typeface="Barlow Semi-Bold"/>
                  <a:sym typeface="Barlow Semi-Bold"/>
                </a:rPr>
                <a:t>Other events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97226" y="211769"/>
              <a:ext cx="1242068" cy="1055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 spc="136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5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40C1E9D-CE47-5038-D485-D287E449A275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Event</a:t>
            </a:r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 Details</a:t>
            </a:r>
            <a:endParaRPr lang="en-US" sz="3200" b="1" i="0" kern="120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339899-BA3A-6854-B93C-BB8AAD708161}"/>
              </a:ext>
            </a:extLst>
          </p:cNvPr>
          <p:cNvSpPr txBox="1"/>
          <p:nvPr/>
        </p:nvSpPr>
        <p:spPr>
          <a:xfrm>
            <a:off x="-245097" y="3208983"/>
            <a:ext cx="10350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ffectLst/>
              <a:hlinkClick r:id="rId2"/>
            </a:endParaRPr>
          </a:p>
        </p:txBody>
      </p:sp>
      <p:sp>
        <p:nvSpPr>
          <p:cNvPr id="6" name="TextBox 46">
            <a:extLst>
              <a:ext uri="{FF2B5EF4-FFF2-40B4-BE49-F238E27FC236}">
                <a16:creationId xmlns:a16="http://schemas.microsoft.com/office/drawing/2014/main" id="{3987946B-6DE2-5A2A-2BBF-BD90DFECB77B}"/>
              </a:ext>
            </a:extLst>
          </p:cNvPr>
          <p:cNvSpPr txBox="1"/>
          <p:nvPr/>
        </p:nvSpPr>
        <p:spPr>
          <a:xfrm>
            <a:off x="1845586" y="5415147"/>
            <a:ext cx="6169263" cy="234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1826"/>
              </a:lnSpc>
              <a:buFont typeface="Arial" panose="020B0604020202020204" pitchFamily="34" charset="0"/>
              <a:buChar char="•"/>
            </a:pPr>
            <a:r>
              <a:rPr lang="en-US" sz="1826" spc="95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523 pets of seniors served (215 cats &amp; 308 dogs)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text">
            <a:extLst>
              <a:ext uri="{FF2B5EF4-FFF2-40B4-BE49-F238E27FC236}">
                <a16:creationId xmlns:a16="http://schemas.microsoft.com/office/drawing/2014/main" id="{602FB0AF-D4CD-FB72-BB9D-76714E6A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1443608"/>
            <a:ext cx="5342021" cy="447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ACBC6-7B33-B9D0-260F-DD5D54687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8497"/>
            <a:ext cx="5431536" cy="44784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/>
              <a:t>SPCA provides pet food donations to WCRAS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WCRAS re-bags large bags of pet food into 4lb and 5lb bags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WCRAS provides ~180lb (20 bags of cat food and 20 bags of dog food) of pet food each week to be distributed to the Karma boxes by Res-Que volunteers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Additional donated supplies are provided when available (emergency water packs, toys, treats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Webpage added to our site: http://washoeanimals.com/karma-box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71100-D437-E684-4640-B0558C427A77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Res-Que’s Karma Box Partnership</a:t>
            </a:r>
          </a:p>
        </p:txBody>
      </p:sp>
    </p:spTree>
    <p:extLst>
      <p:ext uri="{BB962C8B-B14F-4D97-AF65-F5344CB8AC3E}">
        <p14:creationId xmlns:p14="http://schemas.microsoft.com/office/powerpoint/2010/main" val="239996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40B53-8CC0-E1BA-D0DE-2C9EDA1FD5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>
                <a:solidFill>
                  <a:srgbClr val="FFFFFF"/>
                </a:solidFill>
                <a:cs typeface="Roboto Slab" pitchFamily="2" charset="0"/>
              </a:rPr>
              <a:t>Animal Intake </a:t>
            </a:r>
          </a:p>
        </p:txBody>
      </p:sp>
      <p:pic>
        <p:nvPicPr>
          <p:cNvPr id="18" name="Picture 17" descr="Chart, bar chart&#10;&#10;AI-generated content may be incorrect.">
            <a:extLst>
              <a:ext uri="{FF2B5EF4-FFF2-40B4-BE49-F238E27FC236}">
                <a16:creationId xmlns:a16="http://schemas.microsoft.com/office/drawing/2014/main" id="{C5576534-35A2-4F49-1A89-D917F771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032" y="1966293"/>
            <a:ext cx="7985935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62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DE2B56-1BBE-68D8-6CB4-C2B3E27771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Jordan’s way fundraiser for Res-Que </a:t>
            </a:r>
          </a:p>
          <a:p>
            <a:pPr lvl="1"/>
            <a:r>
              <a:rPr lang="en-US"/>
              <a:t>Nearly $11,000 raised in 3 hours</a:t>
            </a:r>
          </a:p>
          <a:p>
            <a:r>
              <a:rPr lang="en-US"/>
              <a:t>World Spay Day </a:t>
            </a:r>
          </a:p>
          <a:p>
            <a:pPr lvl="1"/>
            <a:r>
              <a:rPr lang="en-US"/>
              <a:t>Options Veterinary Care</a:t>
            </a:r>
          </a:p>
          <a:p>
            <a:pPr lvl="1"/>
            <a:r>
              <a:rPr lang="en-US"/>
              <a:t>SPCA of Northern Nevada</a:t>
            </a:r>
          </a:p>
          <a:p>
            <a:pPr lvl="1"/>
            <a:r>
              <a:rPr lang="en-US"/>
              <a:t>WCRAS</a:t>
            </a:r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r>
              <a:rPr lang="en-US"/>
              <a:t>542 Spay/Neuters in February!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8C59CB-D19A-0212-AF7F-1E5EF259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Events continued</a:t>
            </a:r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F4CCE0BB-FB00-FCE3-6F3E-5B05AEEC0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 r="1895"/>
          <a:stretch/>
        </p:blipFill>
        <p:spPr bwMode="auto">
          <a:xfrm>
            <a:off x="6637973" y="1285858"/>
            <a:ext cx="4715827" cy="30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 be an image of 8 people, animal and text that says 'COUNTY. NIN ቤአት REGIONA ANIMAL SERVICES MAKING A PAWSITIVE DIFFERENCE, ONE CAT AT A TIME'">
            <a:extLst>
              <a:ext uri="{FF2B5EF4-FFF2-40B4-BE49-F238E27FC236}">
                <a16:creationId xmlns:a16="http://schemas.microsoft.com/office/drawing/2014/main" id="{CE28647F-9FBC-D7B2-3F0C-370BC3A54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78"/>
          <a:stretch/>
        </p:blipFill>
        <p:spPr bwMode="auto">
          <a:xfrm>
            <a:off x="6096000" y="4522502"/>
            <a:ext cx="5680017" cy="15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9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indoor, cluttered, table&#10;&#10;Description automatically generated">
            <a:extLst>
              <a:ext uri="{FF2B5EF4-FFF2-40B4-BE49-F238E27FC236}">
                <a16:creationId xmlns:a16="http://schemas.microsoft.com/office/drawing/2014/main" id="{4DD0FD30-6F13-3258-0BFF-43F093572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41156" r="-1" b="490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4547E-DCE7-99FA-1423-266F890191CA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Roboto Slab" pitchFamily="2" charset="0"/>
                <a:ea typeface="Roboto Slab" pitchFamily="2" charset="0"/>
                <a:cs typeface="Roboto Slab" pitchFamily="2" charset="0"/>
              </a:rPr>
              <a:t>Medical Team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25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6E72E-D991-CEAF-00C6-7C58A7ACD0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9E8B95-073E-F324-8608-9B0041061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Team Stats</a:t>
            </a:r>
          </a:p>
        </p:txBody>
      </p:sp>
      <p:sp>
        <p:nvSpPr>
          <p:cNvPr id="61" name="AutoShape 3">
            <a:extLst>
              <a:ext uri="{FF2B5EF4-FFF2-40B4-BE49-F238E27FC236}">
                <a16:creationId xmlns:a16="http://schemas.microsoft.com/office/drawing/2014/main" id="{3A6D67D4-AC18-A674-4BF1-FD5B088F2909}"/>
              </a:ext>
            </a:extLst>
          </p:cNvPr>
          <p:cNvSpPr/>
          <p:nvPr/>
        </p:nvSpPr>
        <p:spPr>
          <a:xfrm>
            <a:off x="685800" y="3211944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1" name="AutoShape 23">
            <a:extLst>
              <a:ext uri="{FF2B5EF4-FFF2-40B4-BE49-F238E27FC236}">
                <a16:creationId xmlns:a16="http://schemas.microsoft.com/office/drawing/2014/main" id="{9EF943DB-D98F-5B25-5A43-608D7696F394}"/>
              </a:ext>
            </a:extLst>
          </p:cNvPr>
          <p:cNvSpPr/>
          <p:nvPr/>
        </p:nvSpPr>
        <p:spPr>
          <a:xfrm>
            <a:off x="685800" y="1753178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95" name="TextBox 43">
            <a:extLst>
              <a:ext uri="{FF2B5EF4-FFF2-40B4-BE49-F238E27FC236}">
                <a16:creationId xmlns:a16="http://schemas.microsoft.com/office/drawing/2014/main" id="{79930F47-9532-2EB0-4DC1-6EE812F1DEB1}"/>
              </a:ext>
            </a:extLst>
          </p:cNvPr>
          <p:cNvSpPr txBox="1"/>
          <p:nvPr/>
        </p:nvSpPr>
        <p:spPr>
          <a:xfrm>
            <a:off x="1524796" y="1929890"/>
            <a:ext cx="2318167" cy="32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TNR Surgeries</a:t>
            </a:r>
          </a:p>
        </p:txBody>
      </p:sp>
      <p:sp>
        <p:nvSpPr>
          <p:cNvPr id="96" name="TextBox 44">
            <a:extLst>
              <a:ext uri="{FF2B5EF4-FFF2-40B4-BE49-F238E27FC236}">
                <a16:creationId xmlns:a16="http://schemas.microsoft.com/office/drawing/2014/main" id="{A0CA18D2-E7AB-0D9B-2013-E781957BA681}"/>
              </a:ext>
            </a:extLst>
          </p:cNvPr>
          <p:cNvSpPr txBox="1"/>
          <p:nvPr/>
        </p:nvSpPr>
        <p:spPr>
          <a:xfrm>
            <a:off x="1600074" y="2708978"/>
            <a:ext cx="3073233" cy="32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Return to Field Surgeries</a:t>
            </a:r>
          </a:p>
        </p:txBody>
      </p:sp>
      <p:sp>
        <p:nvSpPr>
          <p:cNvPr id="97" name="TextBox 45">
            <a:extLst>
              <a:ext uri="{FF2B5EF4-FFF2-40B4-BE49-F238E27FC236}">
                <a16:creationId xmlns:a16="http://schemas.microsoft.com/office/drawing/2014/main" id="{EED8521F-B928-492B-9761-E11789DD8E58}"/>
              </a:ext>
            </a:extLst>
          </p:cNvPr>
          <p:cNvSpPr txBox="1"/>
          <p:nvPr/>
        </p:nvSpPr>
        <p:spPr>
          <a:xfrm>
            <a:off x="1600073" y="4167744"/>
            <a:ext cx="2924302" cy="322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CARES vaccinations</a:t>
            </a:r>
          </a:p>
        </p:txBody>
      </p:sp>
      <p:sp>
        <p:nvSpPr>
          <p:cNvPr id="103" name="TextBox 54">
            <a:extLst>
              <a:ext uri="{FF2B5EF4-FFF2-40B4-BE49-F238E27FC236}">
                <a16:creationId xmlns:a16="http://schemas.microsoft.com/office/drawing/2014/main" id="{C9C9E658-BEFA-4822-EC66-A78653D28D5E}"/>
              </a:ext>
            </a:extLst>
          </p:cNvPr>
          <p:cNvSpPr txBox="1"/>
          <p:nvPr/>
        </p:nvSpPr>
        <p:spPr>
          <a:xfrm>
            <a:off x="1600073" y="4897127"/>
            <a:ext cx="2318167" cy="32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Cruelty Cases</a:t>
            </a:r>
          </a:p>
        </p:txBody>
      </p:sp>
      <p:sp>
        <p:nvSpPr>
          <p:cNvPr id="105" name="TextBox 57">
            <a:extLst>
              <a:ext uri="{FF2B5EF4-FFF2-40B4-BE49-F238E27FC236}">
                <a16:creationId xmlns:a16="http://schemas.microsoft.com/office/drawing/2014/main" id="{FF2D250B-800B-C654-0FD1-8D1B2EC38072}"/>
              </a:ext>
            </a:extLst>
          </p:cNvPr>
          <p:cNvSpPr txBox="1"/>
          <p:nvPr/>
        </p:nvSpPr>
        <p:spPr>
          <a:xfrm>
            <a:off x="1596570" y="3438361"/>
            <a:ext cx="3236437" cy="32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Rescue Partner Surgeries</a:t>
            </a:r>
          </a:p>
        </p:txBody>
      </p:sp>
      <p:sp>
        <p:nvSpPr>
          <p:cNvPr id="107" name="TextBox 30">
            <a:extLst>
              <a:ext uri="{FF2B5EF4-FFF2-40B4-BE49-F238E27FC236}">
                <a16:creationId xmlns:a16="http://schemas.microsoft.com/office/drawing/2014/main" id="{7CD6C903-06FF-0B00-3C01-91976148BC29}"/>
              </a:ext>
            </a:extLst>
          </p:cNvPr>
          <p:cNvSpPr txBox="1"/>
          <p:nvPr/>
        </p:nvSpPr>
        <p:spPr>
          <a:xfrm>
            <a:off x="8468223" y="2826214"/>
            <a:ext cx="272973" cy="49689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endParaRPr sz="1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4A77E2A-4551-AA22-1528-73EAD59FB15D}"/>
              </a:ext>
            </a:extLst>
          </p:cNvPr>
          <p:cNvSpPr txBox="1"/>
          <p:nvPr/>
        </p:nvSpPr>
        <p:spPr>
          <a:xfrm>
            <a:off x="5406372" y="1937478"/>
            <a:ext cx="90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112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34CCBD8-7B53-9009-B00A-2B962BA6F02B}"/>
              </a:ext>
            </a:extLst>
          </p:cNvPr>
          <p:cNvSpPr txBox="1"/>
          <p:nvPr/>
        </p:nvSpPr>
        <p:spPr>
          <a:xfrm>
            <a:off x="5406372" y="2661584"/>
            <a:ext cx="78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7390745-3C5D-5D8C-BFF2-D73FBE5455AD}"/>
              </a:ext>
            </a:extLst>
          </p:cNvPr>
          <p:cNvSpPr txBox="1"/>
          <p:nvPr/>
        </p:nvSpPr>
        <p:spPr>
          <a:xfrm>
            <a:off x="5406372" y="3385690"/>
            <a:ext cx="71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17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B5A6F4-5019-F0B0-224A-CB11829E5EDD}"/>
              </a:ext>
            </a:extLst>
          </p:cNvPr>
          <p:cNvSpPr txBox="1"/>
          <p:nvPr/>
        </p:nvSpPr>
        <p:spPr>
          <a:xfrm>
            <a:off x="5406372" y="4109796"/>
            <a:ext cx="65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38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4E8184F-A791-8555-ACA5-0A5D12882615}"/>
              </a:ext>
            </a:extLst>
          </p:cNvPr>
          <p:cNvSpPr txBox="1"/>
          <p:nvPr/>
        </p:nvSpPr>
        <p:spPr>
          <a:xfrm>
            <a:off x="5406372" y="4833902"/>
            <a:ext cx="6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4</a:t>
            </a:r>
          </a:p>
        </p:txBody>
      </p:sp>
      <p:sp>
        <p:nvSpPr>
          <p:cNvPr id="116" name="TextBox 54">
            <a:extLst>
              <a:ext uri="{FF2B5EF4-FFF2-40B4-BE49-F238E27FC236}">
                <a16:creationId xmlns:a16="http://schemas.microsoft.com/office/drawing/2014/main" id="{EC3B24F2-3DD9-9EC2-EE3D-0FA675ACAA06}"/>
              </a:ext>
            </a:extLst>
          </p:cNvPr>
          <p:cNvSpPr txBox="1"/>
          <p:nvPr/>
        </p:nvSpPr>
        <p:spPr>
          <a:xfrm>
            <a:off x="1600073" y="5626510"/>
            <a:ext cx="2318167" cy="32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Necropsies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32344CF-19D4-70BF-9134-676087337FB5}"/>
              </a:ext>
            </a:extLst>
          </p:cNvPr>
          <p:cNvSpPr txBox="1"/>
          <p:nvPr/>
        </p:nvSpPr>
        <p:spPr>
          <a:xfrm>
            <a:off x="5406372" y="5558008"/>
            <a:ext cx="6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ileron"/>
              </a:rPr>
              <a:t>1</a:t>
            </a:r>
          </a:p>
        </p:txBody>
      </p:sp>
      <p:sp>
        <p:nvSpPr>
          <p:cNvPr id="146" name="AutoShape 3">
            <a:extLst>
              <a:ext uri="{FF2B5EF4-FFF2-40B4-BE49-F238E27FC236}">
                <a16:creationId xmlns:a16="http://schemas.microsoft.com/office/drawing/2014/main" id="{5E412AE3-9B54-168C-DB85-6CD59479A8E3}"/>
              </a:ext>
            </a:extLst>
          </p:cNvPr>
          <p:cNvSpPr/>
          <p:nvPr/>
        </p:nvSpPr>
        <p:spPr>
          <a:xfrm>
            <a:off x="685800" y="2482561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47" name="AutoShape 3">
            <a:extLst>
              <a:ext uri="{FF2B5EF4-FFF2-40B4-BE49-F238E27FC236}">
                <a16:creationId xmlns:a16="http://schemas.microsoft.com/office/drawing/2014/main" id="{439DC4EC-44DD-C069-E3DA-F2D5306183C4}"/>
              </a:ext>
            </a:extLst>
          </p:cNvPr>
          <p:cNvSpPr/>
          <p:nvPr/>
        </p:nvSpPr>
        <p:spPr>
          <a:xfrm>
            <a:off x="696389" y="3941327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48" name="AutoShape 3">
            <a:extLst>
              <a:ext uri="{FF2B5EF4-FFF2-40B4-BE49-F238E27FC236}">
                <a16:creationId xmlns:a16="http://schemas.microsoft.com/office/drawing/2014/main" id="{8499E39A-80C6-1205-5D21-9E71414B533F}"/>
              </a:ext>
            </a:extLst>
          </p:cNvPr>
          <p:cNvSpPr/>
          <p:nvPr/>
        </p:nvSpPr>
        <p:spPr>
          <a:xfrm>
            <a:off x="673511" y="4670710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49" name="AutoShape 3">
            <a:extLst>
              <a:ext uri="{FF2B5EF4-FFF2-40B4-BE49-F238E27FC236}">
                <a16:creationId xmlns:a16="http://schemas.microsoft.com/office/drawing/2014/main" id="{F79D4EBD-005C-6AC7-DBDE-D248F348DEEF}"/>
              </a:ext>
            </a:extLst>
          </p:cNvPr>
          <p:cNvSpPr/>
          <p:nvPr/>
        </p:nvSpPr>
        <p:spPr>
          <a:xfrm>
            <a:off x="685800" y="5400093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50" name="AutoShape 3">
            <a:extLst>
              <a:ext uri="{FF2B5EF4-FFF2-40B4-BE49-F238E27FC236}">
                <a16:creationId xmlns:a16="http://schemas.microsoft.com/office/drawing/2014/main" id="{BAA9A676-0A82-E56F-01F8-4779C2C7BD0F}"/>
              </a:ext>
            </a:extLst>
          </p:cNvPr>
          <p:cNvSpPr/>
          <p:nvPr/>
        </p:nvSpPr>
        <p:spPr>
          <a:xfrm>
            <a:off x="696389" y="6129481"/>
            <a:ext cx="5630296" cy="45719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151" name="Group 6">
            <a:extLst>
              <a:ext uri="{FF2B5EF4-FFF2-40B4-BE49-F238E27FC236}">
                <a16:creationId xmlns:a16="http://schemas.microsoft.com/office/drawing/2014/main" id="{D5474242-7654-301C-FE4C-A8CD261DEE3B}"/>
              </a:ext>
            </a:extLst>
          </p:cNvPr>
          <p:cNvGrpSpPr/>
          <p:nvPr/>
        </p:nvGrpSpPr>
        <p:grpSpPr>
          <a:xfrm>
            <a:off x="870475" y="1838091"/>
            <a:ext cx="320215" cy="333787"/>
            <a:chOff x="0" y="0"/>
            <a:chExt cx="812800" cy="812800"/>
          </a:xfrm>
        </p:grpSpPr>
        <p:sp>
          <p:nvSpPr>
            <p:cNvPr id="152" name="Freeform 7">
              <a:extLst>
                <a:ext uri="{FF2B5EF4-FFF2-40B4-BE49-F238E27FC236}">
                  <a16:creationId xmlns:a16="http://schemas.microsoft.com/office/drawing/2014/main" id="{F0B5E911-78D8-8698-B216-FE06B94CC4C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TextBox 8">
              <a:extLst>
                <a:ext uri="{FF2B5EF4-FFF2-40B4-BE49-F238E27FC236}">
                  <a16:creationId xmlns:a16="http://schemas.microsoft.com/office/drawing/2014/main" id="{0CD4E9ED-A827-D5B2-8F89-4400A082DBCC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4" name="Freeform 41">
            <a:extLst>
              <a:ext uri="{FF2B5EF4-FFF2-40B4-BE49-F238E27FC236}">
                <a16:creationId xmlns:a16="http://schemas.microsoft.com/office/drawing/2014/main" id="{3054F5EA-1343-83D3-055C-4FE932A78716}"/>
              </a:ext>
            </a:extLst>
          </p:cNvPr>
          <p:cNvSpPr/>
          <p:nvPr/>
        </p:nvSpPr>
        <p:spPr>
          <a:xfrm>
            <a:off x="961470" y="1968183"/>
            <a:ext cx="398637" cy="505207"/>
          </a:xfrm>
          <a:custGeom>
            <a:avLst/>
            <a:gdLst/>
            <a:ahLst/>
            <a:cxnLst/>
            <a:rect l="l" t="t" r="r" b="b"/>
            <a:pathLst>
              <a:path w="792602" h="963649">
                <a:moveTo>
                  <a:pt x="0" y="0"/>
                </a:moveTo>
                <a:lnTo>
                  <a:pt x="792602" y="0"/>
                </a:lnTo>
                <a:lnTo>
                  <a:pt x="792602" y="963650"/>
                </a:lnTo>
                <a:lnTo>
                  <a:pt x="0" y="963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5" name="Group 6">
            <a:extLst>
              <a:ext uri="{FF2B5EF4-FFF2-40B4-BE49-F238E27FC236}">
                <a16:creationId xmlns:a16="http://schemas.microsoft.com/office/drawing/2014/main" id="{F34AEC47-A5AC-1281-8427-B9F6764458C3}"/>
              </a:ext>
            </a:extLst>
          </p:cNvPr>
          <p:cNvGrpSpPr/>
          <p:nvPr/>
        </p:nvGrpSpPr>
        <p:grpSpPr>
          <a:xfrm>
            <a:off x="915355" y="2542084"/>
            <a:ext cx="320215" cy="333787"/>
            <a:chOff x="0" y="0"/>
            <a:chExt cx="812800" cy="812800"/>
          </a:xfrm>
        </p:grpSpPr>
        <p:sp>
          <p:nvSpPr>
            <p:cNvPr id="156" name="Freeform 7">
              <a:extLst>
                <a:ext uri="{FF2B5EF4-FFF2-40B4-BE49-F238E27FC236}">
                  <a16:creationId xmlns:a16="http://schemas.microsoft.com/office/drawing/2014/main" id="{B2AD2F34-4872-69A5-2F07-269911E37F6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Box 8">
              <a:extLst>
                <a:ext uri="{FF2B5EF4-FFF2-40B4-BE49-F238E27FC236}">
                  <a16:creationId xmlns:a16="http://schemas.microsoft.com/office/drawing/2014/main" id="{57A87109-5F6D-0C6E-65B3-67D6D17DDB5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8" name="Freeform 41">
            <a:extLst>
              <a:ext uri="{FF2B5EF4-FFF2-40B4-BE49-F238E27FC236}">
                <a16:creationId xmlns:a16="http://schemas.microsoft.com/office/drawing/2014/main" id="{FF8F7228-5DE7-E1E4-89D7-D8E9843473F1}"/>
              </a:ext>
            </a:extLst>
          </p:cNvPr>
          <p:cNvSpPr/>
          <p:nvPr/>
        </p:nvSpPr>
        <p:spPr>
          <a:xfrm>
            <a:off x="1006350" y="2672176"/>
            <a:ext cx="398637" cy="505207"/>
          </a:xfrm>
          <a:custGeom>
            <a:avLst/>
            <a:gdLst/>
            <a:ahLst/>
            <a:cxnLst/>
            <a:rect l="l" t="t" r="r" b="b"/>
            <a:pathLst>
              <a:path w="792602" h="963649">
                <a:moveTo>
                  <a:pt x="0" y="0"/>
                </a:moveTo>
                <a:lnTo>
                  <a:pt x="792602" y="0"/>
                </a:lnTo>
                <a:lnTo>
                  <a:pt x="792602" y="963650"/>
                </a:lnTo>
                <a:lnTo>
                  <a:pt x="0" y="963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9" name="Group 6">
            <a:extLst>
              <a:ext uri="{FF2B5EF4-FFF2-40B4-BE49-F238E27FC236}">
                <a16:creationId xmlns:a16="http://schemas.microsoft.com/office/drawing/2014/main" id="{ECC00A4B-3C22-573D-D2EC-07A4B8805950}"/>
              </a:ext>
            </a:extLst>
          </p:cNvPr>
          <p:cNvGrpSpPr/>
          <p:nvPr/>
        </p:nvGrpSpPr>
        <p:grpSpPr>
          <a:xfrm>
            <a:off x="932210" y="3283441"/>
            <a:ext cx="320215" cy="333787"/>
            <a:chOff x="0" y="0"/>
            <a:chExt cx="812800" cy="812800"/>
          </a:xfrm>
        </p:grpSpPr>
        <p:sp>
          <p:nvSpPr>
            <p:cNvPr id="160" name="Freeform 7">
              <a:extLst>
                <a:ext uri="{FF2B5EF4-FFF2-40B4-BE49-F238E27FC236}">
                  <a16:creationId xmlns:a16="http://schemas.microsoft.com/office/drawing/2014/main" id="{C45E3891-5C02-BB37-3720-823D9E7F90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TextBox 8">
              <a:extLst>
                <a:ext uri="{FF2B5EF4-FFF2-40B4-BE49-F238E27FC236}">
                  <a16:creationId xmlns:a16="http://schemas.microsoft.com/office/drawing/2014/main" id="{5BBE0756-995F-4E22-269A-23D7294A0DA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62" name="Freeform 41">
            <a:extLst>
              <a:ext uri="{FF2B5EF4-FFF2-40B4-BE49-F238E27FC236}">
                <a16:creationId xmlns:a16="http://schemas.microsoft.com/office/drawing/2014/main" id="{EED376B9-FB20-0245-EF28-07EDAEDAF743}"/>
              </a:ext>
            </a:extLst>
          </p:cNvPr>
          <p:cNvSpPr/>
          <p:nvPr/>
        </p:nvSpPr>
        <p:spPr>
          <a:xfrm>
            <a:off x="1023205" y="3413533"/>
            <a:ext cx="398637" cy="505207"/>
          </a:xfrm>
          <a:custGeom>
            <a:avLst/>
            <a:gdLst/>
            <a:ahLst/>
            <a:cxnLst/>
            <a:rect l="l" t="t" r="r" b="b"/>
            <a:pathLst>
              <a:path w="792602" h="963649">
                <a:moveTo>
                  <a:pt x="0" y="0"/>
                </a:moveTo>
                <a:lnTo>
                  <a:pt x="792602" y="0"/>
                </a:lnTo>
                <a:lnTo>
                  <a:pt x="792602" y="963650"/>
                </a:lnTo>
                <a:lnTo>
                  <a:pt x="0" y="963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3" name="Group 16">
            <a:extLst>
              <a:ext uri="{FF2B5EF4-FFF2-40B4-BE49-F238E27FC236}">
                <a16:creationId xmlns:a16="http://schemas.microsoft.com/office/drawing/2014/main" id="{785DEF02-95E3-B003-FD4E-7D400F5DB1D5}"/>
              </a:ext>
            </a:extLst>
          </p:cNvPr>
          <p:cNvGrpSpPr/>
          <p:nvPr/>
        </p:nvGrpSpPr>
        <p:grpSpPr>
          <a:xfrm>
            <a:off x="931068" y="4165186"/>
            <a:ext cx="321357" cy="443154"/>
            <a:chOff x="0" y="0"/>
            <a:chExt cx="698500" cy="812800"/>
          </a:xfrm>
        </p:grpSpPr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42EEC16D-067F-C40C-244B-3DA3A0B81B3D}"/>
                </a:ext>
              </a:extLst>
            </p:cNvPr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TextBox 18">
              <a:extLst>
                <a:ext uri="{FF2B5EF4-FFF2-40B4-BE49-F238E27FC236}">
                  <a16:creationId xmlns:a16="http://schemas.microsoft.com/office/drawing/2014/main" id="{A90B4A36-FA78-27B8-8ED9-F9BAC095CDD3}"/>
                </a:ext>
              </a:extLst>
            </p:cNvPr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66" name="Freeform 19">
            <a:extLst>
              <a:ext uri="{FF2B5EF4-FFF2-40B4-BE49-F238E27FC236}">
                <a16:creationId xmlns:a16="http://schemas.microsoft.com/office/drawing/2014/main" id="{2B7C7C4D-8748-8255-04D8-7D7F393D2629}"/>
              </a:ext>
            </a:extLst>
          </p:cNvPr>
          <p:cNvSpPr/>
          <p:nvPr/>
        </p:nvSpPr>
        <p:spPr>
          <a:xfrm>
            <a:off x="1037359" y="4044628"/>
            <a:ext cx="434039" cy="516310"/>
          </a:xfrm>
          <a:custGeom>
            <a:avLst/>
            <a:gdLst/>
            <a:ahLst/>
            <a:cxnLst/>
            <a:rect l="l" t="t" r="r" b="b"/>
            <a:pathLst>
              <a:path w="730800" h="733551">
                <a:moveTo>
                  <a:pt x="0" y="0"/>
                </a:moveTo>
                <a:lnTo>
                  <a:pt x="730800" y="0"/>
                </a:lnTo>
                <a:lnTo>
                  <a:pt x="730800" y="733551"/>
                </a:lnTo>
                <a:lnTo>
                  <a:pt x="0" y="733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7" name="Group 12">
            <a:extLst>
              <a:ext uri="{FF2B5EF4-FFF2-40B4-BE49-F238E27FC236}">
                <a16:creationId xmlns:a16="http://schemas.microsoft.com/office/drawing/2014/main" id="{D410D2AF-42B2-9A8F-3D89-274D79F4D7B6}"/>
              </a:ext>
            </a:extLst>
          </p:cNvPr>
          <p:cNvGrpSpPr/>
          <p:nvPr/>
        </p:nvGrpSpPr>
        <p:grpSpPr>
          <a:xfrm>
            <a:off x="900495" y="4783479"/>
            <a:ext cx="326921" cy="407060"/>
            <a:chOff x="0" y="0"/>
            <a:chExt cx="698500" cy="812800"/>
          </a:xfrm>
        </p:grpSpPr>
        <p:sp>
          <p:nvSpPr>
            <p:cNvPr id="168" name="Freeform 13">
              <a:extLst>
                <a:ext uri="{FF2B5EF4-FFF2-40B4-BE49-F238E27FC236}">
                  <a16:creationId xmlns:a16="http://schemas.microsoft.com/office/drawing/2014/main" id="{E2794654-9552-916A-F1E5-401C3352D83A}"/>
                </a:ext>
              </a:extLst>
            </p:cNvPr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TextBox 14">
              <a:extLst>
                <a:ext uri="{FF2B5EF4-FFF2-40B4-BE49-F238E27FC236}">
                  <a16:creationId xmlns:a16="http://schemas.microsoft.com/office/drawing/2014/main" id="{21352F7C-D096-540A-19FC-64525E072ACA}"/>
                </a:ext>
              </a:extLst>
            </p:cNvPr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70" name="Freeform 42">
            <a:extLst>
              <a:ext uri="{FF2B5EF4-FFF2-40B4-BE49-F238E27FC236}">
                <a16:creationId xmlns:a16="http://schemas.microsoft.com/office/drawing/2014/main" id="{43E87DAA-5423-9D7E-5B5C-F95F16855728}"/>
              </a:ext>
            </a:extLst>
          </p:cNvPr>
          <p:cNvSpPr/>
          <p:nvPr/>
        </p:nvSpPr>
        <p:spPr>
          <a:xfrm>
            <a:off x="1000703" y="4851217"/>
            <a:ext cx="500368" cy="535412"/>
          </a:xfrm>
          <a:custGeom>
            <a:avLst/>
            <a:gdLst/>
            <a:ahLst/>
            <a:cxnLst/>
            <a:rect l="l" t="t" r="r" b="b"/>
            <a:pathLst>
              <a:path w="828141" h="828141">
                <a:moveTo>
                  <a:pt x="0" y="0"/>
                </a:moveTo>
                <a:lnTo>
                  <a:pt x="828141" y="0"/>
                </a:lnTo>
                <a:lnTo>
                  <a:pt x="828141" y="828141"/>
                </a:lnTo>
                <a:lnTo>
                  <a:pt x="0" y="82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9" name="Group 12">
            <a:extLst>
              <a:ext uri="{FF2B5EF4-FFF2-40B4-BE49-F238E27FC236}">
                <a16:creationId xmlns:a16="http://schemas.microsoft.com/office/drawing/2014/main" id="{81348154-A820-6C7C-42D6-04E2A79B6CDD}"/>
              </a:ext>
            </a:extLst>
          </p:cNvPr>
          <p:cNvGrpSpPr/>
          <p:nvPr/>
        </p:nvGrpSpPr>
        <p:grpSpPr>
          <a:xfrm>
            <a:off x="885178" y="5482600"/>
            <a:ext cx="326921" cy="407060"/>
            <a:chOff x="0" y="0"/>
            <a:chExt cx="698500" cy="812800"/>
          </a:xfrm>
        </p:grpSpPr>
        <p:sp>
          <p:nvSpPr>
            <p:cNvPr id="180" name="Freeform 13">
              <a:extLst>
                <a:ext uri="{FF2B5EF4-FFF2-40B4-BE49-F238E27FC236}">
                  <a16:creationId xmlns:a16="http://schemas.microsoft.com/office/drawing/2014/main" id="{11FDBECB-6E56-0729-DB4B-5909DAD6C312}"/>
                </a:ext>
              </a:extLst>
            </p:cNvPr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4">
              <a:extLst>
                <a:ext uri="{FF2B5EF4-FFF2-40B4-BE49-F238E27FC236}">
                  <a16:creationId xmlns:a16="http://schemas.microsoft.com/office/drawing/2014/main" id="{C9060EC8-C5C1-5D45-E330-1C0379A16F0A}"/>
                </a:ext>
              </a:extLst>
            </p:cNvPr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82" name="Freeform 42">
            <a:extLst>
              <a:ext uri="{FF2B5EF4-FFF2-40B4-BE49-F238E27FC236}">
                <a16:creationId xmlns:a16="http://schemas.microsoft.com/office/drawing/2014/main" id="{2640D87B-C383-1E31-5EDB-A31FA23B114F}"/>
              </a:ext>
            </a:extLst>
          </p:cNvPr>
          <p:cNvSpPr/>
          <p:nvPr/>
        </p:nvSpPr>
        <p:spPr>
          <a:xfrm>
            <a:off x="985386" y="5550338"/>
            <a:ext cx="500368" cy="535412"/>
          </a:xfrm>
          <a:custGeom>
            <a:avLst/>
            <a:gdLst/>
            <a:ahLst/>
            <a:cxnLst/>
            <a:rect l="l" t="t" r="r" b="b"/>
            <a:pathLst>
              <a:path w="828141" h="828141">
                <a:moveTo>
                  <a:pt x="0" y="0"/>
                </a:moveTo>
                <a:lnTo>
                  <a:pt x="828141" y="0"/>
                </a:lnTo>
                <a:lnTo>
                  <a:pt x="828141" y="828141"/>
                </a:lnTo>
                <a:lnTo>
                  <a:pt x="0" y="82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7BE9FDDE-CE71-68B1-4A69-B7973CEB2A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6721478"/>
                  </p:ext>
                </p:extLst>
              </p:nvPr>
            </p:nvGraphicFramePr>
            <p:xfrm>
              <a:off x="6095372" y="1749036"/>
              <a:ext cx="5801873" cy="4378682"/>
            </p:xfrm>
            <a:graphic>
              <a:graphicData uri="http://schemas.microsoft.com/office/powerpoint/2016/slidezoom">
                <pslz:sldZm>
                  <pslz:sldZmObj sldId="354" cId="2334950633">
                    <pslz:zmPr id="{E67B2F8E-A435-4B47-9D08-F77FFC6EF293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01873" cy="43786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7BE9FDDE-CE71-68B1-4A69-B7973CEB2A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5372" y="1749036"/>
                <a:ext cx="5801873" cy="43786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BEF78D7-C768-D537-9298-681E043CE7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622" y="1808068"/>
            <a:ext cx="6096528" cy="37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1440B-6EB2-2AB3-668A-278F966E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232" y="489508"/>
            <a:ext cx="3509319" cy="12413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b="0">
                <a:solidFill>
                  <a:schemeClr val="tx1"/>
                </a:solidFill>
                <a:cs typeface="Roboto Slab" pitchFamily="2" charset="0"/>
              </a:rPr>
              <a:t>New Lab Equipment</a:t>
            </a:r>
          </a:p>
        </p:txBody>
      </p:sp>
      <p:pic>
        <p:nvPicPr>
          <p:cNvPr id="6" name="Picture Placeholder 5" descr="A computer on a counter&#10;&#10;AI-generated content may be incorrect.">
            <a:extLst>
              <a:ext uri="{FF2B5EF4-FFF2-40B4-BE49-F238E27FC236}">
                <a16:creationId xmlns:a16="http://schemas.microsoft.com/office/drawing/2014/main" id="{D464BBA9-C7FE-2F87-0A53-F1E4ADCC4E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305" r="1717"/>
          <a:stretch/>
        </p:blipFill>
        <p:spPr>
          <a:xfrm>
            <a:off x="20" y="432"/>
            <a:ext cx="4096245" cy="32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B0577-3700-4894-5A18-66538888A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3299612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cs typeface="Roboto Slab" pitchFamily="2" charset="0"/>
              </a:rPr>
              <a:t>Microscope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cs typeface="Roboto Slab" pitchFamily="2" charset="0"/>
              </a:rPr>
              <a:t>Centrifuge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cs typeface="Roboto Slab" pitchFamily="2" charset="0"/>
              </a:rPr>
              <a:t>Central computer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cs typeface="Roboto Slab" pitchFamily="2" charset="0"/>
              </a:rPr>
              <a:t>Chemistry Analyzer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cs typeface="Roboto Slab" pitchFamily="2" charset="0"/>
              </a:rPr>
              <a:t>Hematology Analyzer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cs typeface="Roboto Slab" pitchFamily="2" charset="0"/>
              </a:rPr>
              <a:t>Snap Test Analyzer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2000">
              <a:cs typeface="Roboto Slab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F629C-ACFF-3EFC-226C-8B9DE4C9E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265" y="3193195"/>
            <a:ext cx="3787223" cy="299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518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4ECAB-96EE-C857-E8FF-BA281620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6830D2-299F-500E-F648-B310340B4B05}"/>
              </a:ext>
            </a:extLst>
          </p:cNvPr>
          <p:cNvSpPr txBox="1"/>
          <p:nvPr/>
        </p:nvSpPr>
        <p:spPr>
          <a:xfrm>
            <a:off x="2307431" y="2728913"/>
            <a:ext cx="8143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Roboto Slab Medium" panose="020F0502020204030204" pitchFamily="2" charset="0"/>
                <a:ea typeface="Roboto Slab Medium" panose="020F0502020204030204" pitchFamily="2" charset="0"/>
                <a:cs typeface="Roboto Slab Medium" panose="020F05020202040302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132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738DD-8D19-3D59-66AC-CC259C4D56A1}"/>
              </a:ext>
            </a:extLst>
          </p:cNvPr>
          <p:cNvSpPr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Length of Stay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CA9B69-B387-A09E-0426-7AE45C774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845795"/>
            <a:ext cx="7225748" cy="51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Intake - Microchip stat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DD9D6-439E-358F-93F4-DDA986FB9311}"/>
              </a:ext>
            </a:extLst>
          </p:cNvPr>
          <p:cNvSpPr txBox="1"/>
          <p:nvPr/>
        </p:nvSpPr>
        <p:spPr>
          <a:xfrm>
            <a:off x="401444" y="215590"/>
            <a:ext cx="878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Animals Impounded with Microchips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E32F9-58D4-B295-6F28-AB9217FB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897" y="1694184"/>
            <a:ext cx="7718205" cy="38956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D03ED-C0B3-9EAD-9655-C3DE3C39C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" y="1107831"/>
            <a:ext cx="12134483" cy="4982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8FAAD-7FBE-1338-2F37-2BF0E3C40C39}"/>
              </a:ext>
            </a:extLst>
          </p:cNvPr>
          <p:cNvSpPr txBox="1"/>
          <p:nvPr/>
        </p:nvSpPr>
        <p:spPr>
          <a:xfrm>
            <a:off x="1084217" y="274320"/>
            <a:ext cx="59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All Outcomes</a:t>
            </a:r>
          </a:p>
        </p:txBody>
      </p:sp>
    </p:spTree>
    <p:extLst>
      <p:ext uri="{BB962C8B-B14F-4D97-AF65-F5344CB8AC3E}">
        <p14:creationId xmlns:p14="http://schemas.microsoft.com/office/powerpoint/2010/main" val="402014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D2325-8B72-6A3D-C68A-EA7E944B930F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Animals Reunited in Field</a:t>
            </a:r>
          </a:p>
        </p:txBody>
      </p:sp>
      <p:pic>
        <p:nvPicPr>
          <p:cNvPr id="2" name="Picture 1" descr="Chart, bar chart, treemap chart&#10;&#10;AI-generated content may be incorrect.">
            <a:extLst>
              <a:ext uri="{FF2B5EF4-FFF2-40B4-BE49-F238E27FC236}">
                <a16:creationId xmlns:a16="http://schemas.microsoft.com/office/drawing/2014/main" id="{A60EA7F0-CCEE-7CF5-C9FB-7979A6CF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396758"/>
            <a:ext cx="7225748" cy="40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58E58-4743-3D5F-C266-5F2DD8C4EBE5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Animals Reunited in Shelter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2D394E-32BD-5E0B-FE67-8D7B81D0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396758"/>
            <a:ext cx="7225748" cy="40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4AAFAA-9977-EB48-AF87-EDB4179DC46F}"/>
              </a:ext>
            </a:extLst>
          </p:cNvPr>
          <p:cNvSpPr/>
          <p:nvPr/>
        </p:nvSpPr>
        <p:spPr>
          <a:xfrm>
            <a:off x="838200" y="3048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i="0" kern="120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B5515-CAC2-0E68-AB9B-DE332D5ACC09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Dog Transfers to Rescue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488BC-C072-D861-927C-773576088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3872"/>
            <a:ext cx="12192000" cy="2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3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CA4B-B243-A6AD-E91B-B0C72EF3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C41D02-71A2-C41B-3748-436D276DFC18}"/>
              </a:ext>
            </a:extLst>
          </p:cNvPr>
          <p:cNvSpPr/>
          <p:nvPr/>
        </p:nvSpPr>
        <p:spPr>
          <a:xfrm>
            <a:off x="838200" y="164124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i="0" kern="120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3EAE77-84FC-D29F-E054-768EBC6805BE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Cat Transfers to Rescue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E4C96-73BE-13B4-5363-EB7D44CE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736"/>
            <a:ext cx="12192000" cy="27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791031-27d8-4049-8eb8-3cd5ff8d780d" xsi:nil="true"/>
    <lcf76f155ced4ddcb4097134ff3c332f xmlns="1e6b2cd4-2997-4ceb-bd79-25cabe6aed1f">
      <Terms xmlns="http://schemas.microsoft.com/office/infopath/2007/PartnerControls"/>
    </lcf76f155ced4ddcb4097134ff3c332f>
    <SharedWithUsers xmlns="d7791031-27d8-4049-8eb8-3cd5ff8d780d">
      <UserInfo>
        <DisplayName>Sweet, Quinn A.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2712D04121847A62BF854DD05C2E7" ma:contentTypeVersion="16" ma:contentTypeDescription="Create a new document." ma:contentTypeScope="" ma:versionID="2401a428157bd6e001f289296cd82b75">
  <xsd:schema xmlns:xsd="http://www.w3.org/2001/XMLSchema" xmlns:xs="http://www.w3.org/2001/XMLSchema" xmlns:p="http://schemas.microsoft.com/office/2006/metadata/properties" xmlns:ns2="d7791031-27d8-4049-8eb8-3cd5ff8d780d" xmlns:ns3="1e6b2cd4-2997-4ceb-bd79-25cabe6aed1f" targetNamespace="http://schemas.microsoft.com/office/2006/metadata/properties" ma:root="true" ma:fieldsID="0f1d087ebca0183fd7ffa7bbd8774414" ns2:_="" ns3:_="">
    <xsd:import namespace="d7791031-27d8-4049-8eb8-3cd5ff8d780d"/>
    <xsd:import namespace="1e6b2cd4-2997-4ceb-bd79-25cabe6aed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91031-27d8-4049-8eb8-3cd5ff8d78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96cd36-94d4-4e85-9ac5-89a88073614d}" ma:internalName="TaxCatchAll" ma:showField="CatchAllData" ma:web="d7791031-27d8-4049-8eb8-3cd5ff8d7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b2cd4-2997-4ceb-bd79-25cabe6aed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34678A-73AF-4A07-A48F-AC3990290816}">
  <ds:schemaRefs>
    <ds:schemaRef ds:uri="1e6b2cd4-2997-4ceb-bd79-25cabe6aed1f"/>
    <ds:schemaRef ds:uri="d7791031-27d8-4049-8eb8-3cd5ff8d78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8A2ED1-CF57-4A94-AC0C-09E145F1FC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B169C0-5561-4DE0-A27E-5D6DD9E54572}">
  <ds:schemaRefs>
    <ds:schemaRef ds:uri="1e6b2cd4-2997-4ceb-bd79-25cabe6aed1f"/>
    <ds:schemaRef ds:uri="d7791031-27d8-4049-8eb8-3cd5ff8d7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344</Words>
  <Application>Microsoft Office PowerPoint</Application>
  <PresentationFormat>Widescreen</PresentationFormat>
  <Paragraphs>102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Aileron</vt:lpstr>
      <vt:lpstr>Aileron Bold</vt:lpstr>
      <vt:lpstr>Aptos</vt:lpstr>
      <vt:lpstr>Arial</vt:lpstr>
      <vt:lpstr>Barlow Bold</vt:lpstr>
      <vt:lpstr>Barlow Semi-Bold</vt:lpstr>
      <vt:lpstr>Barlow SemiCondensed</vt:lpstr>
      <vt:lpstr>Barlow SemiCondensed Bold</vt:lpstr>
      <vt:lpstr>Calibri</vt:lpstr>
      <vt:lpstr>Roboto Slab</vt:lpstr>
      <vt:lpstr>Roboto Slab Light</vt:lpstr>
      <vt:lpstr>Roboto Slab Medium</vt:lpstr>
      <vt:lpstr>Rockwell</vt:lpstr>
      <vt:lpstr>Office Theme</vt:lpstr>
      <vt:lpstr>PowerPoint Presentation</vt:lpstr>
      <vt:lpstr>Animal Intake </vt:lpstr>
      <vt:lpstr>PowerPoint Presentation</vt:lpstr>
      <vt:lpstr>Intake - Microchip stat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Services</vt:lpstr>
      <vt:lpstr>PowerPoint Presentation</vt:lpstr>
      <vt:lpstr>Welfare Related Calls</vt:lpstr>
      <vt:lpstr>PowerPoint Presentation</vt:lpstr>
      <vt:lpstr>PowerPoint Presentation</vt:lpstr>
      <vt:lpstr>PowerPoint Presentation</vt:lpstr>
      <vt:lpstr>PowerPoint Presentation</vt:lpstr>
      <vt:lpstr>Events continued</vt:lpstr>
      <vt:lpstr>PowerPoint Presentation</vt:lpstr>
      <vt:lpstr>Medical Team Stats</vt:lpstr>
      <vt:lpstr>New Lab Equipment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Wines-Jennings, Tammy L</cp:lastModifiedBy>
  <cp:revision>1</cp:revision>
  <dcterms:created xsi:type="dcterms:W3CDTF">2021-10-07T17:37:40Z</dcterms:created>
  <dcterms:modified xsi:type="dcterms:W3CDTF">2025-05-06T20:17:24Z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0x0101002BE2712D04121847A62BF854DD05C2E7</vt:lpwstr>
  </property>
  <property fmtid="{D5CDD505-2E9C-101B-9397-08002B2CF9AE}" pid="3" name="MediaServiceImageTags">
    <vt:lpwstr/>
  </property>
</Properties>
</file>